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Proxima Nova" panose="020B0604020202020204" charset="0"/>
      <p:regular r:id="rId14"/>
      <p:bold r:id="rId15"/>
      <p:italic r:id="rId16"/>
      <p:boldItalic r:id="rId17"/>
    </p:embeddedFont>
    <p:embeddedFont>
      <p:font typeface="Roboto Medium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54052B-F15F-4F95-B3F2-D56C5806CF3D}">
  <a:tblStyle styleId="{D754052B-F15F-4F95-B3F2-D56C5806CF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01" autoAdjust="0"/>
  </p:normalViewPr>
  <p:slideViewPr>
    <p:cSldViewPr snapToGrid="0">
      <p:cViewPr varScale="1">
        <p:scale>
          <a:sx n="94" d="100"/>
          <a:sy n="94" d="100"/>
        </p:scale>
        <p:origin x="113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227f1b72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227f1b72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fcf9e77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fcf9e77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AIGA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Anything else from that meeting?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JCA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Swiftie Society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ADSC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Algorithm is decided, Rec system to be implemented before next fall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1434c633e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1434c633e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Total Minutes Listened: Sum[ (album_i length in minutes) * (discussion attendance for album_i) ].</a:t>
            </a:r>
            <a:endParaRPr/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Inherently assumes every member present at the meeting listens to an album exactly once. Although this is nowhere near an accurate metric to reality, it's just a fun way to quantify the minutes listened by the whole org.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1434c633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1434c633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worth mentioning: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Funny enough, the highest rated album this semester isn't even in the top-10 highest ratings of all time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statistic counts summer discussions, even though summer ratings tend to be more volatile and less reflective of the whole org because of lower attendance.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we choose to exclude summer discussions, </a:t>
            </a:r>
            <a:r>
              <a:rPr lang="en" i="1"/>
              <a:t>Titanic Rising</a:t>
            </a:r>
            <a:r>
              <a:rPr lang="en"/>
              <a:t> becomes the 6th highest rated album in club history.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Only Lauryn Hill (Fall '22, 8.94), GKMC (Spring '23, 8.92), TPAB (Fall '23, 8.84), Amy Winehouse (Fall '22, 8.50), and AFUT (Fall '22, 8.43) surpass it.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overall range of scores of 1.32 (6.88 - 8.20) is lower than any other semester in the club's history.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1434c633e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1434c633e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Also worth mentioning: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 </a:t>
            </a:r>
            <a:r>
              <a:rPr lang="en" i="1" dirty="0"/>
              <a:t>House of Balloons</a:t>
            </a:r>
            <a:r>
              <a:rPr lang="en" dirty="0"/>
              <a:t> 1.08 standard deviation is the highest minimum standard deviation AOTW has had in its history.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This is a great sign for the club, since it shows that AOTW has cultivated a safe environment where people are free to discuss their true opinions without fear of harassment.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Only two albums in the ("modern") AOTW era have a higher controversy score than </a:t>
            </a:r>
            <a:r>
              <a:rPr lang="en" i="1" dirty="0"/>
              <a:t>Rio</a:t>
            </a:r>
            <a:r>
              <a:rPr lang="en" dirty="0"/>
              <a:t>: </a:t>
            </a:r>
            <a:r>
              <a:rPr lang="en" i="1" dirty="0"/>
              <a:t>For the first time</a:t>
            </a:r>
            <a:r>
              <a:rPr lang="en" dirty="0"/>
              <a:t> by BC,NR (2.15) and </a:t>
            </a:r>
            <a:r>
              <a:rPr lang="en" i="1" dirty="0"/>
              <a:t>Whole Lotta Red</a:t>
            </a:r>
            <a:r>
              <a:rPr lang="en" dirty="0"/>
              <a:t> by Playboi Carti (2.50)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The original TPAB rating does have a 2.86 stdev, but also it's unfair to consider this since this was before the club was even officially recognized by A&amp;M and also 6 people came to that meeting anyways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1434c633e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1434c633e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worth mentioning: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Weyes Blood being the highest rated pop album in (post-Summer '22) AOTW history, even with a high attendance of 55 people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Probably not worth mentioning but I'll still put it here: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i="1">
                <a:solidFill>
                  <a:schemeClr val="dk1"/>
                </a:solidFill>
              </a:rPr>
              <a:t>Rio</a:t>
            </a:r>
            <a:r>
              <a:rPr lang="en">
                <a:solidFill>
                  <a:schemeClr val="dk1"/>
                </a:solidFill>
              </a:rPr>
              <a:t> soundtrack is the lowest-scoring wild card album in (post-Summer '22) club history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1434c633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1434c633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29 subgenres is a record number of subgenres in a single semester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1434c633e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1434c633e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In spite of what the range suggests, only 2 of the 12 albums were made before the 21st century: </a:t>
            </a:r>
            <a:r>
              <a:rPr lang="en" i="1" dirty="0"/>
              <a:t>Mignonne</a:t>
            </a:r>
            <a:r>
              <a:rPr lang="en" dirty="0"/>
              <a:t> (1978) and </a:t>
            </a:r>
            <a:r>
              <a:rPr lang="en" i="1" dirty="0"/>
              <a:t>The Four Seasons</a:t>
            </a:r>
            <a:r>
              <a:rPr lang="en" dirty="0"/>
              <a:t> (published by Vivaldi in 1725, recorded by Israel Philharmonic in 1985). Every other album we discussed this semester was made after the year 2000.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In case you're curious about what albums we discussed for "year with the most albums featured as AOTW", in order of discussion: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2012: </a:t>
            </a:r>
            <a:r>
              <a:rPr lang="en" i="1" dirty="0"/>
              <a:t>Night Visions</a:t>
            </a:r>
            <a:r>
              <a:rPr lang="en" dirty="0"/>
              <a:t>, </a:t>
            </a:r>
            <a:r>
              <a:rPr lang="en" i="1" dirty="0"/>
              <a:t>Bloom</a:t>
            </a:r>
            <a:r>
              <a:rPr lang="en" dirty="0"/>
              <a:t>, </a:t>
            </a:r>
            <a:r>
              <a:rPr lang="en" i="1" dirty="0"/>
              <a:t>channel ORANGE</a:t>
            </a:r>
            <a:r>
              <a:rPr lang="en" dirty="0"/>
              <a:t>, </a:t>
            </a:r>
            <a:r>
              <a:rPr lang="en" i="1" dirty="0"/>
              <a:t>good kid m.A.A.d city</a:t>
            </a:r>
            <a:r>
              <a:rPr lang="en" dirty="0"/>
              <a:t>, and </a:t>
            </a:r>
            <a:r>
              <a:rPr lang="en" i="1" dirty="0"/>
              <a:t>The Money Store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2021: </a:t>
            </a:r>
            <a:r>
              <a:rPr lang="en" i="1" dirty="0"/>
              <a:t>By The Time I Get To Phoenix</a:t>
            </a:r>
            <a:r>
              <a:rPr lang="en" dirty="0"/>
              <a:t>, </a:t>
            </a:r>
            <a:r>
              <a:rPr lang="en" i="1" dirty="0"/>
              <a:t>To See The Next Part of the Dream</a:t>
            </a:r>
            <a:r>
              <a:rPr lang="en" dirty="0"/>
              <a:t>, </a:t>
            </a:r>
            <a:r>
              <a:rPr lang="en" i="1" dirty="0"/>
              <a:t>For the first time</a:t>
            </a:r>
            <a:r>
              <a:rPr lang="en" dirty="0"/>
              <a:t>, </a:t>
            </a:r>
            <a:r>
              <a:rPr lang="en" i="1" dirty="0"/>
              <a:t>Blue Banisters</a:t>
            </a:r>
            <a:r>
              <a:rPr lang="en" dirty="0"/>
              <a:t>, and </a:t>
            </a:r>
            <a:r>
              <a:rPr lang="en" i="1" dirty="0"/>
              <a:t>Nurture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f8acd872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f8acd872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3blue1brown-ass transition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a graph of album release years vs. album score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Dots in blue are for albums discussed this semester, dots in grey are for every other semester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1434c633e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1434c633e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Also worth mentioning: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Albums frequently nominated tend to eventually become AOTW!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All 4 of Spring 2023's most nominated eventually had discussions (</a:t>
            </a:r>
            <a:r>
              <a:rPr lang="en" i="1" dirty="0"/>
              <a:t>Weezer</a:t>
            </a:r>
            <a:r>
              <a:rPr lang="en" dirty="0"/>
              <a:t>, </a:t>
            </a:r>
            <a:r>
              <a:rPr lang="en" i="1" dirty="0"/>
              <a:t>Give Up</a:t>
            </a:r>
            <a:r>
              <a:rPr lang="en" dirty="0"/>
              <a:t>, </a:t>
            </a:r>
            <a:r>
              <a:rPr lang="en" i="1" dirty="0"/>
              <a:t>98.12.28, Blue Banisters</a:t>
            </a:r>
            <a:r>
              <a:rPr lang="en" dirty="0"/>
              <a:t>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4 of the 6 most nominated in Fall 2023 eventually had discussions (</a:t>
            </a:r>
            <a:r>
              <a:rPr lang="en" i="1" dirty="0"/>
              <a:t>Titanic Rising</a:t>
            </a:r>
            <a:r>
              <a:rPr lang="en" dirty="0"/>
              <a:t>, </a:t>
            </a:r>
            <a:r>
              <a:rPr lang="en" i="1" dirty="0"/>
              <a:t>Atrocity Exhibition</a:t>
            </a:r>
            <a:r>
              <a:rPr lang="en" dirty="0"/>
              <a:t>, </a:t>
            </a:r>
            <a:r>
              <a:rPr lang="en" i="1" dirty="0"/>
              <a:t>Turn On The Bright Lights</a:t>
            </a:r>
            <a:r>
              <a:rPr lang="en" dirty="0"/>
              <a:t>, </a:t>
            </a:r>
            <a:r>
              <a:rPr lang="en" i="1" dirty="0"/>
              <a:t>Rodeo</a:t>
            </a:r>
            <a:r>
              <a:rPr lang="en" dirty="0"/>
              <a:t>)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[EXTRA] Of the 268 albums, on top of 3 albums being nominated four times: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220 were nominated just once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30 were nominated twice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15 were nominated three times. In case you're curious, these albums were:</a:t>
            </a:r>
            <a:endParaRPr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Bladee - </a:t>
            </a:r>
            <a:r>
              <a:rPr lang="en" i="1" dirty="0"/>
              <a:t>Icedancer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Chappell Roan - </a:t>
            </a:r>
            <a:r>
              <a:rPr lang="en" i="1" dirty="0"/>
              <a:t>The Rise and Fall of a Midwest Princess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Death Grips - </a:t>
            </a:r>
            <a:r>
              <a:rPr lang="en" i="1" dirty="0"/>
              <a:t>The Money Store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Depeche Mode - </a:t>
            </a:r>
            <a:r>
              <a:rPr lang="en" i="1" dirty="0"/>
              <a:t>Violator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Freddie Gibbs - </a:t>
            </a:r>
            <a:r>
              <a:rPr lang="en" i="1" dirty="0"/>
              <a:t>Piñata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George Clanton - </a:t>
            </a:r>
            <a:r>
              <a:rPr lang="en" i="1" dirty="0"/>
              <a:t>Slide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Lady Gaga - </a:t>
            </a:r>
            <a:r>
              <a:rPr lang="en" i="1" dirty="0"/>
              <a:t>ARTPOP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Mid-Air Thief - </a:t>
            </a:r>
            <a:r>
              <a:rPr lang="en" i="1" dirty="0"/>
              <a:t>Crumbling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Nine Inch Nails - </a:t>
            </a:r>
            <a:r>
              <a:rPr lang="en" i="1" dirty="0"/>
              <a:t>The Downward Spiral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PinkPantheress - </a:t>
            </a:r>
            <a:r>
              <a:rPr lang="en" i="1" dirty="0"/>
              <a:t>Heaven knows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Queens of the Stone Age - </a:t>
            </a:r>
            <a:r>
              <a:rPr lang="en" i="1" dirty="0"/>
              <a:t>Songs For The Deaf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Sewerslvt - </a:t>
            </a:r>
            <a:r>
              <a:rPr lang="en" i="1" dirty="0"/>
              <a:t>Draining Love Story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The Avalanches - </a:t>
            </a:r>
            <a:r>
              <a:rPr lang="en" i="1" dirty="0"/>
              <a:t>Since I Left You</a:t>
            </a:r>
            <a:endParaRPr i="1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Weezer - </a:t>
            </a:r>
            <a:r>
              <a:rPr lang="en" i="1" dirty="0"/>
              <a:t>Pinkerton</a:t>
            </a:r>
            <a:endParaRPr i="1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1a7eb44904273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1a7eb44904273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ARTISTS BY LOCATION: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California: Weyes Blood (Santa Monica), Childish Gambino (Edwards Air Force Base), Death Grips (Sacramento)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Houston, TX: Travis Scott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Atlanta, GA: Porter Robinson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Northeastern Corridor: Interpol (New York City, NY), Have A Nice Life (Middletown, CT)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Toronto, Canada: The Weeknd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Rio de Janeiro, Brazil: Sergio Mendes (lead composer of </a:t>
            </a:r>
            <a:r>
              <a:rPr lang="en" i="1" dirty="0"/>
              <a:t>Rio</a:t>
            </a:r>
            <a:r>
              <a:rPr lang="en" dirty="0"/>
              <a:t> soundtrack)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London, United Kingdom: Kero Kero Bonito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Venice, Italy: Antonio Vivaldi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Tokyo, Japan: Taeko Onuki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6.png"/><Relationship Id="rId5" Type="http://schemas.openxmlformats.org/officeDocument/2006/relationships/image" Target="../media/image35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34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6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jr2LXuzpHlRgsER30Mdw8leTd96g_F3V/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r="221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 rot="1663368">
            <a:off x="1178558" y="2175281"/>
            <a:ext cx="1142104" cy="1142104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 rot="-782588">
            <a:off x="4053059" y="2089292"/>
            <a:ext cx="1141859" cy="1141859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 rot="776022">
            <a:off x="6312422" y="1495157"/>
            <a:ext cx="1141972" cy="1141972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 rot="1113807">
            <a:off x="4617423" y="3791052"/>
            <a:ext cx="1142123" cy="1142123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 rot="-293766">
            <a:off x="6371453" y="3834172"/>
            <a:ext cx="1142368" cy="1142368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-598910">
            <a:off x="7659837" y="2827650"/>
            <a:ext cx="1142291" cy="1142291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 rot="-625641">
            <a:off x="2740411" y="2827831"/>
            <a:ext cx="1142061" cy="1142061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 rot="1654074">
            <a:off x="7759943" y="1084793"/>
            <a:ext cx="1142180" cy="1142180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-238575">
            <a:off x="5982022" y="201487"/>
            <a:ext cx="1142149" cy="1142149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 rot="1888642">
            <a:off x="5426849" y="2640589"/>
            <a:ext cx="1142175" cy="1142175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 rot="-1242347">
            <a:off x="3013036" y="1015149"/>
            <a:ext cx="1142068" cy="1142068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 rot="846555">
            <a:off x="4635752" y="615076"/>
            <a:ext cx="1142053" cy="1142053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312850" y="3326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Your Spring ‘24</a:t>
            </a:r>
            <a:endParaRPr sz="2800" b="1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Albums</a:t>
            </a:r>
            <a:endParaRPr sz="2800" b="1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78158">
            <a:off x="1255013" y="2251738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1358">
            <a:off x="4693887" y="3867538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06495">
            <a:off x="2811000" y="2904262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59220">
            <a:off x="3089487" y="1091587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52867">
            <a:off x="4129412" y="2165650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75883">
            <a:off x="6388900" y="1571625"/>
            <a:ext cx="989175" cy="98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648057">
            <a:off x="7836437" y="1161288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304405">
            <a:off x="6442350" y="3910763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93510">
            <a:off x="7736375" y="2904262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833190">
            <a:off x="4712187" y="692288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907165">
            <a:off x="5503337" y="2717088"/>
            <a:ext cx="989176" cy="98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284048">
            <a:off x="6058525" y="277975"/>
            <a:ext cx="989151" cy="98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D47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AOTW Collaborations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440875" y="1017725"/>
            <a:ext cx="59058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lang="en" sz="1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AOTW x Aggies in Graphic Arts</a:t>
            </a:r>
            <a:endParaRPr sz="12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lang="en" sz="1200" b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March 7, 2024</a:t>
            </a:r>
            <a:endParaRPr sz="1200" b="1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lang="en" sz="1200" b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Collab with AIGA to listen to </a:t>
            </a:r>
            <a:r>
              <a:rPr lang="en" sz="1200" b="1" i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Deathconsciousness</a:t>
            </a:r>
            <a:r>
              <a:rPr lang="en" sz="1200" b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 and create DIY album covers</a:t>
            </a:r>
            <a:endParaRPr sz="1200" b="1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lang="en" sz="1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AOTW x Japanese Cultural Association</a:t>
            </a:r>
            <a:endParaRPr sz="12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lang="en" sz="1200" b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April 8, 2024</a:t>
            </a:r>
            <a:endParaRPr sz="1200" b="1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lang="en" sz="1200" b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Collab with JCA to share Japanese culture and listen to </a:t>
            </a:r>
            <a:r>
              <a:rPr lang="en" sz="1200" b="1" i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Mignonne</a:t>
            </a:r>
            <a:endParaRPr sz="1200" b="1" i="1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■"/>
            </a:pPr>
            <a:r>
              <a:rPr lang="en" sz="1200" b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First AOTW discussion done in collaboration with another student org!</a:t>
            </a:r>
            <a:endParaRPr sz="1200" b="1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lang="en" sz="1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AOTW x TAMU Swiftie Society</a:t>
            </a:r>
            <a:endParaRPr sz="12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lang="en" sz="1200" b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April 18-19, 2024</a:t>
            </a:r>
            <a:endParaRPr sz="1200" b="1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lang="en" sz="1200" b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2nd collab with TAMU Swiftie Society to celebrate the release of </a:t>
            </a:r>
            <a:r>
              <a:rPr lang="en" sz="1200" b="1" i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The Tortured Poets Department</a:t>
            </a:r>
            <a:endParaRPr sz="1200" b="1" i="1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lang="en" sz="12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AOTW x Aggie Data Science Club</a:t>
            </a:r>
            <a:endParaRPr sz="12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lang="en" sz="1200" b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[Semester-long event]</a:t>
            </a:r>
            <a:endParaRPr sz="1200" b="1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lang="en" sz="1200" b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Collab with ADSC to build an album rec system for the AOTW website</a:t>
            </a:r>
            <a:endParaRPr sz="1200" b="1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■"/>
            </a:pPr>
            <a:r>
              <a:rPr lang="en" sz="1200" b="1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In development by automation, To be released Fall 2024</a:t>
            </a:r>
            <a:endParaRPr sz="1200" b="1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1388">
            <a:off x="6529636" y="1310801"/>
            <a:ext cx="913327" cy="91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53170">
            <a:off x="6681999" y="2694952"/>
            <a:ext cx="913326" cy="91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9682">
            <a:off x="7673470" y="1953275"/>
            <a:ext cx="913325" cy="9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94894">
            <a:off x="7449845" y="3658450"/>
            <a:ext cx="913325" cy="9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074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 rotWithShape="1">
          <a:blip r:embed="rId3">
            <a:alphaModFix/>
          </a:blip>
          <a:srcRect t="47039" r="68351"/>
          <a:stretch/>
        </p:blipFill>
        <p:spPr>
          <a:xfrm>
            <a:off x="0" y="3347138"/>
            <a:ext cx="1951800" cy="17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311700" y="246900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Spring 2024 Summary</a:t>
            </a:r>
            <a:endParaRPr b="1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495213" y="3303925"/>
            <a:ext cx="2062800" cy="139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Top Albums</a:t>
            </a:r>
            <a:endParaRPr sz="1000" b="1" dirty="0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#1  Titanic Rising</a:t>
            </a:r>
            <a:endParaRPr sz="12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#2  The Four Seasons</a:t>
            </a:r>
            <a:endParaRPr sz="12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#3  House of Balloons</a:t>
            </a:r>
            <a:endParaRPr sz="12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#4  Time 'n' Place</a:t>
            </a:r>
            <a:endParaRPr sz="12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#5  Rodeo</a:t>
            </a:r>
            <a:endParaRPr sz="12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2447013" y="3303925"/>
            <a:ext cx="2149800" cy="139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Top Songs</a:t>
            </a:r>
            <a:endParaRPr sz="1000" b="1" dirty="0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#1    Hacker</a:t>
            </a:r>
            <a:endParaRPr sz="12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#2    Andromeda</a:t>
            </a:r>
            <a:endParaRPr sz="12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#3    90210</a:t>
            </a:r>
            <a:endParaRPr sz="12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#4    House of Balloons</a:t>
            </a:r>
            <a:endParaRPr sz="12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#5    Only Acting</a:t>
            </a:r>
            <a:endParaRPr sz="12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4467438" y="3303925"/>
            <a:ext cx="19518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Album Score</a:t>
            </a:r>
            <a:endParaRPr sz="1000" b="1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7.56</a:t>
            </a:r>
            <a:endParaRPr sz="2000" b="1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6246688" y="3303925"/>
            <a:ext cx="24021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Total Minutes Listened</a:t>
            </a:r>
            <a:endParaRPr sz="1000" b="1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7150" lvl="0" indent="1143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23,409</a:t>
            </a:r>
            <a:endParaRPr sz="2000" b="1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7368425" y="4751575"/>
            <a:ext cx="22335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E73E7"/>
                </a:solidFill>
                <a:latin typeface="Roboto Medium"/>
                <a:ea typeface="Roboto Medium"/>
                <a:cs typeface="Roboto Medium"/>
                <a:sym typeface="Roboto Medium"/>
              </a:rPr>
              <a:t>tamu aotw</a:t>
            </a:r>
            <a:endParaRPr sz="1800">
              <a:solidFill>
                <a:srgbClr val="FE73E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7514748" y="4302475"/>
            <a:ext cx="1583652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tamuaotw.com</a:t>
            </a:r>
            <a:endParaRPr b="1" dirty="0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4">
            <a:alphaModFix/>
          </a:blip>
          <a:srcRect t="17345" b="17689"/>
          <a:stretch/>
        </p:blipFill>
        <p:spPr>
          <a:xfrm>
            <a:off x="0" y="1116928"/>
            <a:ext cx="9144000" cy="6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 rotWithShape="1">
          <a:blip r:embed="rId5">
            <a:alphaModFix/>
          </a:blip>
          <a:srcRect t="49166"/>
          <a:stretch/>
        </p:blipFill>
        <p:spPr>
          <a:xfrm>
            <a:off x="0" y="2422800"/>
            <a:ext cx="9144000" cy="6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 rotWithShape="1">
          <a:blip r:embed="rId6">
            <a:alphaModFix/>
          </a:blip>
          <a:srcRect l="22862" r="22600"/>
          <a:stretch/>
        </p:blipFill>
        <p:spPr>
          <a:xfrm>
            <a:off x="7514748" y="4640575"/>
            <a:ext cx="402625" cy="40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l="52146" t="88612" r="18917"/>
          <a:stretch/>
        </p:blipFill>
        <p:spPr>
          <a:xfrm>
            <a:off x="4262125" y="4844025"/>
            <a:ext cx="1423420" cy="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l="69204" b="49266"/>
          <a:stretch/>
        </p:blipFill>
        <p:spPr>
          <a:xfrm>
            <a:off x="7518875" y="0"/>
            <a:ext cx="1642550" cy="148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5725" y="961592"/>
            <a:ext cx="984800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1942" y="961639"/>
            <a:ext cx="984800" cy="98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8181" y="961591"/>
            <a:ext cx="984800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4398" y="961592"/>
            <a:ext cx="984800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30615" y="961638"/>
            <a:ext cx="984800" cy="98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86854" y="961591"/>
            <a:ext cx="984800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5736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61962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8163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74365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30616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886842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3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4">
            <a:alphaModFix/>
          </a:blip>
          <a:srcRect l="99" r="109"/>
          <a:stretch/>
        </p:blipFill>
        <p:spPr>
          <a:xfrm>
            <a:off x="152400" y="1030800"/>
            <a:ext cx="8839197" cy="372201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280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Score Averages</a:t>
            </a:r>
            <a:endParaRPr b="1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4294967295"/>
          </p:nvPr>
        </p:nvSpPr>
        <p:spPr>
          <a:xfrm>
            <a:off x="7568293" y="0"/>
            <a:ext cx="1575081" cy="106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Score</a:t>
            </a:r>
            <a:endParaRPr sz="14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 dirty="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7.56</a:t>
            </a:r>
            <a:endParaRPr sz="5300" b="1" dirty="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5">
            <a:alphaModFix/>
          </a:blip>
          <a:srcRect l="36704" t="48686"/>
          <a:stretch/>
        </p:blipFill>
        <p:spPr>
          <a:xfrm>
            <a:off x="3355725" y="2571750"/>
            <a:ext cx="5787650" cy="2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5">
            <a:alphaModFix/>
          </a:blip>
          <a:srcRect r="83130" b="82884"/>
          <a:stretch/>
        </p:blipFill>
        <p:spPr>
          <a:xfrm rot="-5400000" flipH="1">
            <a:off x="-263650" y="263650"/>
            <a:ext cx="1388100" cy="8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9725" y="2385125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7401" y="1436601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151" y="3007037"/>
            <a:ext cx="570386" cy="57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52611" y="1580125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87822" y="1626976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4347" y="2863189"/>
            <a:ext cx="570374" cy="57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39062" y="2589375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64774" y="2408350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58236" y="2042900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01623" y="2552400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95535" y="2218367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3497" y="1626975"/>
            <a:ext cx="570375" cy="5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t="169" b="179"/>
          <a:stretch/>
        </p:blipFill>
        <p:spPr>
          <a:xfrm>
            <a:off x="152400" y="1041088"/>
            <a:ext cx="8839202" cy="3701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Score Standard Deviations</a:t>
            </a:r>
            <a:endParaRPr b="1">
              <a:solidFill>
                <a:srgbClr val="3E00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5">
            <a:alphaModFix/>
          </a:blip>
          <a:srcRect l="43750" t="69158"/>
          <a:stretch/>
        </p:blipFill>
        <p:spPr>
          <a:xfrm>
            <a:off x="4000500" y="3592475"/>
            <a:ext cx="5143500" cy="15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5">
            <a:alphaModFix/>
          </a:blip>
          <a:srcRect r="91928" b="88612"/>
          <a:stretch/>
        </p:blipFill>
        <p:spPr>
          <a:xfrm>
            <a:off x="0" y="0"/>
            <a:ext cx="7380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975" y="2150219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4458" y="2269694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5372" y="1757069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4381" y="2564169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895" y="2765521"/>
            <a:ext cx="569459" cy="56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08453" y="1589669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84175" y="2030725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1459" y="2041937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94822" y="2185400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80175" y="2754849"/>
            <a:ext cx="569450" cy="56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67194" y="2431825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04775" y="2458875"/>
            <a:ext cx="569450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title" idx="4294967295"/>
          </p:nvPr>
        </p:nvSpPr>
        <p:spPr>
          <a:xfrm>
            <a:off x="7576457" y="0"/>
            <a:ext cx="1567543" cy="106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Stdev</a:t>
            </a:r>
            <a:endParaRPr sz="1400" b="1" dirty="0">
              <a:solidFill>
                <a:srgbClr val="3E00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 dirty="0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1.52</a:t>
            </a:r>
            <a:endParaRPr sz="5300" b="1" dirty="0">
              <a:solidFill>
                <a:srgbClr val="3E00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1838"/>
            <a:ext cx="8839201" cy="37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311700" y="345950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Genre vs. Score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0" y="4917575"/>
            <a:ext cx="41895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*counting Special Week albums under the "Other" category</a:t>
            </a:r>
            <a:endParaRPr sz="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1" name="Google Shape;131;p16"/>
          <p:cNvCxnSpPr/>
          <p:nvPr/>
        </p:nvCxnSpPr>
        <p:spPr>
          <a:xfrm flipH="1">
            <a:off x="752250" y="2325450"/>
            <a:ext cx="383400" cy="13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6"/>
          <p:cNvCxnSpPr/>
          <p:nvPr/>
        </p:nvCxnSpPr>
        <p:spPr>
          <a:xfrm>
            <a:off x="747400" y="2611050"/>
            <a:ext cx="498300" cy="14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6"/>
          <p:cNvCxnSpPr/>
          <p:nvPr/>
        </p:nvCxnSpPr>
        <p:spPr>
          <a:xfrm flipH="1">
            <a:off x="2152700" y="2477925"/>
            <a:ext cx="5496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6"/>
          <p:cNvCxnSpPr/>
          <p:nvPr/>
        </p:nvCxnSpPr>
        <p:spPr>
          <a:xfrm rot="10800000">
            <a:off x="2076275" y="1509575"/>
            <a:ext cx="632400" cy="2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6"/>
          <p:cNvCxnSpPr/>
          <p:nvPr/>
        </p:nvCxnSpPr>
        <p:spPr>
          <a:xfrm flipH="1">
            <a:off x="3692750" y="2916450"/>
            <a:ext cx="9594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6"/>
          <p:cNvCxnSpPr/>
          <p:nvPr/>
        </p:nvCxnSpPr>
        <p:spPr>
          <a:xfrm rot="10800000">
            <a:off x="3670075" y="1736800"/>
            <a:ext cx="981600" cy="4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6"/>
          <p:cNvCxnSpPr/>
          <p:nvPr/>
        </p:nvCxnSpPr>
        <p:spPr>
          <a:xfrm rot="10800000">
            <a:off x="5793875" y="1388075"/>
            <a:ext cx="812700" cy="46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6"/>
          <p:cNvCxnSpPr/>
          <p:nvPr/>
        </p:nvCxnSpPr>
        <p:spPr>
          <a:xfrm flipH="1">
            <a:off x="5917277" y="1893175"/>
            <a:ext cx="68640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6"/>
          <p:cNvCxnSpPr/>
          <p:nvPr/>
        </p:nvCxnSpPr>
        <p:spPr>
          <a:xfrm flipH="1">
            <a:off x="5669625" y="2327750"/>
            <a:ext cx="934200" cy="1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6"/>
          <p:cNvCxnSpPr/>
          <p:nvPr/>
        </p:nvCxnSpPr>
        <p:spPr>
          <a:xfrm flipH="1">
            <a:off x="5768400" y="2585575"/>
            <a:ext cx="837000" cy="6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6"/>
          <p:cNvCxnSpPr/>
          <p:nvPr/>
        </p:nvCxnSpPr>
        <p:spPr>
          <a:xfrm rot="10800000">
            <a:off x="7634350" y="1605100"/>
            <a:ext cx="921900" cy="27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6"/>
          <p:cNvCxnSpPr/>
          <p:nvPr/>
        </p:nvCxnSpPr>
        <p:spPr>
          <a:xfrm flipH="1">
            <a:off x="7743725" y="2802475"/>
            <a:ext cx="819300" cy="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97" y="1852647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2473" y="1128525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6177" y="3106900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1124" y="956022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1128" y="1533050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8500" y="2948350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6797" y="2685303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22473" y="2648178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6177" y="1351675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21124" y="3093303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21122" y="2440022"/>
            <a:ext cx="509650" cy="50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16075" y="1182225"/>
            <a:ext cx="509650" cy="5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73E7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t="47039" r="68351"/>
          <a:stretch/>
        </p:blipFill>
        <p:spPr>
          <a:xfrm>
            <a:off x="0" y="2855100"/>
            <a:ext cx="2486423" cy="22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700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Genres</a:t>
            </a:r>
            <a:endParaRPr b="1">
              <a:solidFill>
                <a:srgbClr val="3E00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312450" y="1017725"/>
            <a:ext cx="676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AOTW members listened to 29 sub-genres this Spring, with </a:t>
            </a:r>
            <a:r>
              <a:rPr lang="en" b="1" dirty="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lighter purple</a:t>
            </a:r>
            <a:r>
              <a:rPr lang="en" b="1" dirty="0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 indicating genres that were discussed for the first time this semester!</a:t>
            </a:r>
            <a:endParaRPr sz="1000" b="1" dirty="0">
              <a:solidFill>
                <a:srgbClr val="3E00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8468100" y="-84250"/>
            <a:ext cx="753000" cy="5307600"/>
          </a:xfrm>
          <a:prstGeom prst="rect">
            <a:avLst/>
          </a:prstGeom>
          <a:solidFill>
            <a:srgbClr val="7357FD"/>
          </a:solidFill>
          <a:ln w="9525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7792200" y="-84250"/>
            <a:ext cx="675900" cy="5307600"/>
          </a:xfrm>
          <a:prstGeom prst="rect">
            <a:avLst/>
          </a:prstGeom>
          <a:solidFill>
            <a:srgbClr val="FE5B49"/>
          </a:solidFill>
          <a:ln w="9525" cap="flat" cmpd="sng">
            <a:solidFill>
              <a:srgbClr val="FE5B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4" name="Google Shape;164;p17"/>
          <p:cNvGraphicFramePr/>
          <p:nvPr>
            <p:extLst>
              <p:ext uri="{D42A27DB-BD31-4B8C-83A1-F6EECF244321}">
                <p14:modId xmlns:p14="http://schemas.microsoft.com/office/powerpoint/2010/main" val="404123628"/>
              </p:ext>
            </p:extLst>
          </p:nvPr>
        </p:nvGraphicFramePr>
        <p:xfrm>
          <a:off x="311700" y="1518025"/>
          <a:ext cx="7254600" cy="3179100"/>
        </p:xfrm>
        <a:graphic>
          <a:graphicData uri="http://schemas.openxmlformats.org/drawingml/2006/table">
            <a:tbl>
              <a:tblPr>
                <a:noFill/>
                <a:tableStyleId>{D754052B-F15F-4F95-B3F2-D56C5806CF3D}</a:tableStyleId>
              </a:tblPr>
              <a:tblGrid>
                <a:gridCol w="241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9100">
                <a:tc>
                  <a:txBody>
                    <a:bodyPr/>
                    <a:lstStyle/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Alternative Hip Hop</a:t>
                      </a: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Baroque Pop</a:t>
                      </a:r>
                      <a:endParaRPr sz="1500" b="1" dirty="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Concerto</a:t>
                      </a: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Electropop</a:t>
                      </a:r>
                      <a:endParaRPr sz="1500" b="1" dirty="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Hardcore Hip Hop</a:t>
                      </a:r>
                      <a:endParaRPr sz="1500" b="1" dirty="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Industrial Hip Hop</a:t>
                      </a: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Noise Pop</a:t>
                      </a: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Post-Rock</a:t>
                      </a:r>
                      <a:endParaRPr sz="1500" b="1" dirty="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Southern Hip Hop</a:t>
                      </a:r>
                      <a:endParaRPr sz="1500" b="1" dirty="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Twee Pop</a:t>
                      </a: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500" dirty="0">
                        <a:solidFill>
                          <a:srgbClr val="7357FD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Alternative R&amp;B</a:t>
                      </a:r>
                      <a:endParaRPr sz="1500" b="1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Brazilian Music</a:t>
                      </a:r>
                      <a:endParaRPr sz="1500" b="1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Downtempo</a:t>
                      </a:r>
                      <a:endParaRPr sz="1500" b="1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Experimental Hip Hop</a:t>
                      </a:r>
                      <a:endParaRPr sz="1500" b="1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Indie Pop</a:t>
                      </a:r>
                      <a:endParaRPr sz="1500" b="1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Jazz Pop</a:t>
                      </a:r>
                      <a:endParaRPr sz="1500" b="1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Post-Punk</a:t>
                      </a:r>
                      <a:endParaRPr sz="1500" b="1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Shoegaze</a:t>
                      </a:r>
                      <a:endParaRPr sz="1500" b="1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Synthpop</a:t>
                      </a:r>
                      <a:endParaRPr sz="1500" b="1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West Coast Hip Hop</a:t>
                      </a:r>
                      <a:endParaRPr sz="1500" b="1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500" b="1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Baroque Music</a:t>
                      </a: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City Pop</a:t>
                      </a: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EDM</a:t>
                      </a: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Film Soundtrack</a:t>
                      </a: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Indie Rock</a:t>
                      </a:r>
                      <a:endParaRPr sz="1500" b="1" dirty="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New Music</a:t>
                      </a: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Post-Punk Revival</a:t>
                      </a: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Singer-Songwriter</a:t>
                      </a:r>
                      <a:endParaRPr sz="1500" b="1" dirty="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4130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Arial" panose="020B0604020202020204" pitchFamily="34" charset="0"/>
                        <a:buChar char="•"/>
                      </a:pPr>
                      <a:r>
                        <a:rPr lang="en" sz="1500" b="1" dirty="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Trap</a:t>
                      </a:r>
                      <a:endParaRPr sz="1500" b="1" dirty="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500" b="1" dirty="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l="52146" t="88612" r="18917"/>
          <a:stretch/>
        </p:blipFill>
        <p:spPr>
          <a:xfrm>
            <a:off x="3441452" y="4697137"/>
            <a:ext cx="2062200" cy="44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074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Diversity of Decades</a:t>
            </a:r>
            <a:endParaRPr b="1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440875" y="1017725"/>
            <a:ext cx="48921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AOTW members listened to music spanning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296 years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200" b="1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Thanks to the power of outliers, the oldest album discussed this semester was </a:t>
            </a:r>
            <a:r>
              <a:rPr lang="en" sz="1200" b="1" i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The Four Seasons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Antonio Vivaldi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, published in 1725! The most recent album discussed this semester was </a:t>
            </a:r>
            <a:r>
              <a:rPr lang="en" sz="1200" b="1" i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Nurture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Porter Robinson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, released in April 2021.</a:t>
            </a:r>
            <a:endParaRPr sz="1200" b="1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The time span of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296 years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is the</a:t>
            </a:r>
            <a:r>
              <a:rPr lang="en" sz="1200" b="1" i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 largest</a:t>
            </a:r>
            <a:r>
              <a:rPr lang="en" sz="1200" b="1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in AOTW history,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quadrupling 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previous all-time record of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65 years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set by Summer 2023 (1955-2020).</a:t>
            </a:r>
            <a:endParaRPr sz="1200" b="1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In spite of the massive outlier,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10 of the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12 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albums were released in the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21st century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! In fact, the majority of discussions were by albums released in the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2010s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, with 7 total albums and an average score of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7.63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amongst them.</a:t>
            </a:r>
            <a:endParaRPr sz="1200" b="1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With the discussions of </a:t>
            </a:r>
            <a:r>
              <a:rPr lang="en" sz="1200" b="1" i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The Money Store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" sz="1200" b="1" i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Nurture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, the years of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2012 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2021 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are tied for the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year with the most albums featured as AOTW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, with </a:t>
            </a:r>
            <a:r>
              <a:rPr lang="en" sz="1200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n" sz="1200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albums each.</a:t>
            </a:r>
            <a:endParaRPr sz="1200" b="1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5677125" y="2037525"/>
            <a:ext cx="236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Published 1725</a:t>
            </a:r>
            <a:endParaRPr b="1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5677125" y="4495850"/>
            <a:ext cx="236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Released 2021</a:t>
            </a:r>
            <a:endParaRPr b="1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650" y="221250"/>
            <a:ext cx="1816275" cy="18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650" y="2679575"/>
            <a:ext cx="1816275" cy="18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Just to put it in perspective…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" name="Google Shape;181;p19" title="GraphSceneZoomOut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263" y="1017725"/>
            <a:ext cx="7007472" cy="39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B1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Nominations</a:t>
            </a:r>
            <a:endParaRPr sz="1300" b="1">
              <a:solidFill>
                <a:srgbClr val="11111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6780775" y="1710850"/>
            <a:ext cx="2161800" cy="2646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357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357FD"/>
              </a:solidFill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6849463" y="1797400"/>
            <a:ext cx="2024400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Total Number of Nominations</a:t>
            </a:r>
            <a:endParaRPr sz="8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 b="1" dirty="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337</a:t>
            </a:r>
            <a:endParaRPr sz="3300" b="1" dirty="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Unique Albums Nominated</a:t>
            </a:r>
            <a:endParaRPr sz="8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269</a:t>
            </a:r>
            <a:endParaRPr sz="3300" b="1" dirty="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Unique Artists Nominated</a:t>
            </a:r>
            <a:endParaRPr sz="8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300" b="1" dirty="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246</a:t>
            </a:r>
            <a:endParaRPr sz="3300" b="1" dirty="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312450" y="1017725"/>
            <a:ext cx="6105600" cy="346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Spring 2024, members made a total of 337 nominations! Every nomination from this semester is currently flashing in the top right corner as a GIF, do you see your nominations?</a:t>
            </a:r>
            <a:endParaRPr sz="12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the 269 unique albums, 3 were nominated a whopping 4 times, more than any other album!</a:t>
            </a:r>
            <a:endParaRPr sz="12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BROCKHAMPTON -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SATURATION II</a:t>
            </a:r>
            <a:endParaRPr sz="1200" b="1" i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Kero Kero Bonito -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Time 'n' Place</a:t>
            </a:r>
            <a:endParaRPr sz="12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underscores -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Wallsocket</a:t>
            </a:r>
            <a:endParaRPr sz="1200" b="1" i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the 246 unique artists, BROCKHAMPTON had 4 different albums nominated, more than any other artist! The four included: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SATURATION II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SATURATION III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iridescence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ROADRUNNER.</a:t>
            </a:r>
            <a:b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 top of that, 3 more artists had 3 different albums nominated.</a:t>
            </a:r>
            <a:endParaRPr sz="12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Bob Dylan (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Blonde on Blonde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Blood on the Tracks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Desire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2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Lady Gaga (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Fame/The Fame Monster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ARTPOP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Chromatica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2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Weeknd (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House of Balloons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Thursday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1200" b="1" i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Dawn FM</a:t>
            </a:r>
            <a:r>
              <a:rPr lang="en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2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989" y="171439"/>
            <a:ext cx="1421375" cy="14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4047">
            <a:off x="3848010" y="2168840"/>
            <a:ext cx="656179" cy="65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6399">
            <a:off x="4688416" y="2094664"/>
            <a:ext cx="656179" cy="65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33221">
            <a:off x="5491211" y="2259090"/>
            <a:ext cx="656180" cy="6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B1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79763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l="65762" t="30323" r="26825" b="55682"/>
          <a:stretch/>
        </p:blipFill>
        <p:spPr>
          <a:xfrm>
            <a:off x="1806700" y="2147875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5">
            <a:alphaModFix/>
          </a:blip>
          <a:srcRect l="19633" t="40589" r="77230" b="53097"/>
          <a:stretch/>
        </p:blipFill>
        <p:spPr>
          <a:xfrm>
            <a:off x="1825525" y="2126175"/>
            <a:ext cx="286775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4">
            <a:alphaModFix/>
          </a:blip>
          <a:srcRect l="65762" t="30323" r="26825" b="55682"/>
          <a:stretch/>
        </p:blipFill>
        <p:spPr>
          <a:xfrm>
            <a:off x="3977150" y="1432750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 l="65762" t="30323" r="26825" b="55682"/>
          <a:stretch/>
        </p:blipFill>
        <p:spPr>
          <a:xfrm>
            <a:off x="1312300" y="1936750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4">
            <a:alphaModFix/>
          </a:blip>
          <a:srcRect l="65762" t="30323" r="26825" b="55682"/>
          <a:stretch/>
        </p:blipFill>
        <p:spPr>
          <a:xfrm>
            <a:off x="2099550" y="1984250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 l="65762" t="30323" r="26825" b="55682"/>
          <a:stretch/>
        </p:blipFill>
        <p:spPr>
          <a:xfrm>
            <a:off x="2400050" y="1743275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l="65762" t="30323" r="26825" b="55682"/>
          <a:stretch/>
        </p:blipFill>
        <p:spPr>
          <a:xfrm>
            <a:off x="2167875" y="1646100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4">
            <a:alphaModFix/>
          </a:blip>
          <a:srcRect l="65762" t="30323" r="26825" b="55682"/>
          <a:stretch/>
        </p:blipFill>
        <p:spPr>
          <a:xfrm>
            <a:off x="3028225" y="3582525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4">
            <a:alphaModFix/>
          </a:blip>
          <a:srcRect l="65762" t="30323" r="26825" b="55682"/>
          <a:stretch/>
        </p:blipFill>
        <p:spPr>
          <a:xfrm>
            <a:off x="4287375" y="1673825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 rotWithShape="1">
          <a:blip r:embed="rId4">
            <a:alphaModFix/>
          </a:blip>
          <a:srcRect l="65762" t="30323" r="26825" b="55682"/>
          <a:stretch/>
        </p:blipFill>
        <p:spPr>
          <a:xfrm>
            <a:off x="7152000" y="1936750"/>
            <a:ext cx="435575" cy="4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1509</Words>
  <Application>Microsoft Office PowerPoint</Application>
  <PresentationFormat>On-screen Show (16:9)</PresentationFormat>
  <Paragraphs>168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Proxima Nova</vt:lpstr>
      <vt:lpstr>Arial</vt:lpstr>
      <vt:lpstr>Roboto Medium</vt:lpstr>
      <vt:lpstr>Simple Light</vt:lpstr>
      <vt:lpstr>PowerPoint Presentation</vt:lpstr>
      <vt:lpstr>Score Averages</vt:lpstr>
      <vt:lpstr>Score Standard Deviations</vt:lpstr>
      <vt:lpstr>Genre vs. Score</vt:lpstr>
      <vt:lpstr>Genres</vt:lpstr>
      <vt:lpstr>Diversity of Decades</vt:lpstr>
      <vt:lpstr>Just to put it in perspective…</vt:lpstr>
      <vt:lpstr>Nominations</vt:lpstr>
      <vt:lpstr>PowerPoint Presentation</vt:lpstr>
      <vt:lpstr>AOTW Collaborations</vt:lpstr>
      <vt:lpstr>Spring 2024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Nunes, Eric Edward</cp:lastModifiedBy>
  <cp:revision>1</cp:revision>
  <dcterms:modified xsi:type="dcterms:W3CDTF">2024-11-11T04:18:36Z</dcterms:modified>
</cp:coreProperties>
</file>